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sldIdLst>
    <p:sldId id="256" r:id="rId2"/>
    <p:sldId id="257" r:id="rId3"/>
    <p:sldId id="259" r:id="rId4"/>
    <p:sldId id="260" r:id="rId5"/>
    <p:sldId id="261" r:id="rId6"/>
    <p:sldId id="262"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38" autoAdjust="0"/>
    <p:restoredTop sz="94660"/>
  </p:normalViewPr>
  <p:slideViewPr>
    <p:cSldViewPr snapToGrid="0">
      <p:cViewPr varScale="1">
        <p:scale>
          <a:sx n="80" d="100"/>
          <a:sy n="80" d="100"/>
        </p:scale>
        <p:origin x="216" y="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Daggy\AppData\Roaming\Microsoft\Excel\market%20(version%201).xlsb"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stock</a:t>
            </a:r>
            <a:r>
              <a:rPr lang="en-US" baseline="0"/>
              <a:t> market</a:t>
            </a:r>
            <a:endParaRPr lang="en-US"/>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Pt>
            <c:idx val="2"/>
            <c:bubble3D val="0"/>
            <c:spPr>
              <a:solidFill>
                <a:schemeClr val="accent3"/>
              </a:solidFill>
              <a:ln w="25400">
                <a:solidFill>
                  <a:schemeClr val="lt1"/>
                </a:solidFill>
              </a:ln>
              <a:effectLst/>
              <a:sp3d contourW="25400">
                <a:contourClr>
                  <a:schemeClr val="lt1"/>
                </a:contourClr>
              </a:sp3d>
            </c:spPr>
          </c:dPt>
          <c:dPt>
            <c:idx val="3"/>
            <c:bubble3D val="0"/>
            <c:spPr>
              <a:solidFill>
                <a:schemeClr val="accent4"/>
              </a:solidFill>
              <a:ln w="25400">
                <a:solidFill>
                  <a:schemeClr val="lt1"/>
                </a:solidFill>
              </a:ln>
              <a:effectLst/>
              <a:sp3d contourW="25400">
                <a:contourClr>
                  <a:schemeClr val="lt1"/>
                </a:contourClr>
              </a:sp3d>
            </c:spPr>
          </c:dPt>
          <c:dPt>
            <c:idx val="4"/>
            <c:bubble3D val="0"/>
            <c:spPr>
              <a:solidFill>
                <a:schemeClr val="accent5"/>
              </a:solidFill>
              <a:ln w="25400">
                <a:solidFill>
                  <a:schemeClr val="lt1"/>
                </a:solidFill>
              </a:ln>
              <a:effectLst/>
              <a:sp3d contourW="25400">
                <a:contourClr>
                  <a:schemeClr val="lt1"/>
                </a:contourClr>
              </a:sp3d>
            </c:spPr>
          </c:dPt>
          <c:dPt>
            <c:idx val="5"/>
            <c:bubble3D val="0"/>
            <c:spPr>
              <a:solidFill>
                <a:schemeClr val="accent6"/>
              </a:solidFill>
              <a:ln w="25400">
                <a:solidFill>
                  <a:schemeClr val="lt1"/>
                </a:solidFill>
              </a:ln>
              <a:effectLst/>
              <a:sp3d contourW="25400">
                <a:contourClr>
                  <a:schemeClr val="lt1"/>
                </a:contourClr>
              </a:sp3d>
            </c:spPr>
          </c:dPt>
          <c:dPt>
            <c:idx val="6"/>
            <c:bubble3D val="0"/>
            <c:spPr>
              <a:solidFill>
                <a:schemeClr val="accent1">
                  <a:lumMod val="60000"/>
                </a:schemeClr>
              </a:solidFill>
              <a:ln w="25400">
                <a:solidFill>
                  <a:schemeClr val="lt1"/>
                </a:solidFill>
              </a:ln>
              <a:effectLst/>
              <a:sp3d contourW="25400">
                <a:contourClr>
                  <a:schemeClr val="lt1"/>
                </a:contourClr>
              </a:sp3d>
            </c:spPr>
          </c:dPt>
          <c:dPt>
            <c:idx val="7"/>
            <c:bubble3D val="0"/>
            <c:spPr>
              <a:solidFill>
                <a:schemeClr val="accent2">
                  <a:lumMod val="60000"/>
                </a:schemeClr>
              </a:solidFill>
              <a:ln w="25400">
                <a:solidFill>
                  <a:schemeClr val="lt1"/>
                </a:solidFill>
              </a:ln>
              <a:effectLst/>
              <a:sp3d contourW="25400">
                <a:contourClr>
                  <a:schemeClr val="lt1"/>
                </a:contourClr>
              </a:sp3d>
            </c:spPr>
          </c:dPt>
          <c:dPt>
            <c:idx val="8"/>
            <c:bubble3D val="0"/>
            <c:spPr>
              <a:solidFill>
                <a:schemeClr val="accent3">
                  <a:lumMod val="60000"/>
                </a:schemeClr>
              </a:solidFill>
              <a:ln w="25400">
                <a:solidFill>
                  <a:schemeClr val="lt1"/>
                </a:solidFill>
              </a:ln>
              <a:effectLst/>
              <a:sp3d contourW="25400">
                <a:contourClr>
                  <a:schemeClr val="lt1"/>
                </a:contourClr>
              </a:sp3d>
            </c:spPr>
          </c:dPt>
          <c:dPt>
            <c:idx val="9"/>
            <c:bubble3D val="0"/>
            <c:spPr>
              <a:solidFill>
                <a:schemeClr val="accent4">
                  <a:lumMod val="60000"/>
                </a:schemeClr>
              </a:solidFill>
              <a:ln w="25400">
                <a:solidFill>
                  <a:schemeClr val="lt1"/>
                </a:solidFill>
              </a:ln>
              <a:effectLst/>
              <a:sp3d contourW="25400">
                <a:contourClr>
                  <a:schemeClr val="lt1"/>
                </a:contourClr>
              </a:sp3d>
            </c:spPr>
          </c:dPt>
          <c:dPt>
            <c:idx val="10"/>
            <c:bubble3D val="0"/>
            <c:spPr>
              <a:solidFill>
                <a:schemeClr val="accent5">
                  <a:lumMod val="60000"/>
                </a:schemeClr>
              </a:solidFill>
              <a:ln w="25400">
                <a:solidFill>
                  <a:schemeClr val="lt1"/>
                </a:solidFill>
              </a:ln>
              <a:effectLst/>
              <a:sp3d contourW="25400">
                <a:contourClr>
                  <a:schemeClr val="lt1"/>
                </a:contourClr>
              </a:sp3d>
            </c:spPr>
          </c:dPt>
          <c:dPt>
            <c:idx val="11"/>
            <c:bubble3D val="0"/>
            <c:spPr>
              <a:solidFill>
                <a:schemeClr val="accent6">
                  <a:lumMod val="60000"/>
                </a:schemeClr>
              </a:solidFill>
              <a:ln w="25400">
                <a:solidFill>
                  <a:schemeClr val="lt1"/>
                </a:solidFill>
              </a:ln>
              <a:effectLst/>
              <a:sp3d contourW="25400">
                <a:contourClr>
                  <a:schemeClr val="lt1"/>
                </a:contourClr>
              </a:sp3d>
            </c:spPr>
          </c:dPt>
          <c:dPt>
            <c:idx val="12"/>
            <c:bubble3D val="0"/>
            <c:spPr>
              <a:solidFill>
                <a:schemeClr val="accent1">
                  <a:lumMod val="80000"/>
                  <a:lumOff val="20000"/>
                </a:schemeClr>
              </a:solidFill>
              <a:ln w="25400">
                <a:solidFill>
                  <a:schemeClr val="lt1"/>
                </a:solidFill>
              </a:ln>
              <a:effectLst/>
              <a:sp3d contourW="25400">
                <a:contourClr>
                  <a:schemeClr val="lt1"/>
                </a:contourClr>
              </a:sp3d>
            </c:spPr>
          </c:dPt>
          <c:dPt>
            <c:idx val="13"/>
            <c:bubble3D val="0"/>
            <c:spPr>
              <a:solidFill>
                <a:schemeClr val="accent2">
                  <a:lumMod val="80000"/>
                  <a:lumOff val="20000"/>
                </a:schemeClr>
              </a:solidFill>
              <a:ln w="25400">
                <a:solidFill>
                  <a:schemeClr val="lt1"/>
                </a:solidFill>
              </a:ln>
              <a:effectLst/>
              <a:sp3d contourW="25400">
                <a:contourClr>
                  <a:schemeClr val="lt1"/>
                </a:contourClr>
              </a:sp3d>
            </c:spPr>
          </c:dPt>
          <c:cat>
            <c:strRef>
              <c:f>Sheet2!$A$1:$A$14</c:f>
              <c:strCache>
                <c:ptCount val="14"/>
                <c:pt idx="0">
                  <c:v>AAPL</c:v>
                </c:pt>
                <c:pt idx="1">
                  <c:v>TSN</c:v>
                </c:pt>
                <c:pt idx="2">
                  <c:v>LTD</c:v>
                </c:pt>
                <c:pt idx="3">
                  <c:v>PYPL</c:v>
                </c:pt>
                <c:pt idx="4">
                  <c:v>NDAQ</c:v>
                </c:pt>
                <c:pt idx="5">
                  <c:v>BAC</c:v>
                </c:pt>
                <c:pt idx="6">
                  <c:v>NVDA</c:v>
                </c:pt>
                <c:pt idx="7">
                  <c:v>MSFT</c:v>
                </c:pt>
                <c:pt idx="8">
                  <c:v>SEB</c:v>
                </c:pt>
                <c:pt idx="9">
                  <c:v>AMZN</c:v>
                </c:pt>
                <c:pt idx="10">
                  <c:v>CMG</c:v>
                </c:pt>
                <c:pt idx="11">
                  <c:v>LUV</c:v>
                </c:pt>
                <c:pt idx="12">
                  <c:v>GOLD</c:v>
                </c:pt>
                <c:pt idx="13">
                  <c:v>GOL</c:v>
                </c:pt>
              </c:strCache>
            </c:strRef>
          </c:cat>
          <c:val>
            <c:numRef>
              <c:f>Sheet2!$B$1:$B$14</c:f>
              <c:numCache>
                <c:formatCode>0.00</c:formatCode>
                <c:ptCount val="14"/>
                <c:pt idx="0">
                  <c:v>3257.3799999999974</c:v>
                </c:pt>
                <c:pt idx="1">
                  <c:v>5296.0800000000017</c:v>
                </c:pt>
                <c:pt idx="2">
                  <c:v>4067</c:v>
                </c:pt>
                <c:pt idx="3">
                  <c:v>6323</c:v>
                </c:pt>
                <c:pt idx="4">
                  <c:v>3745.0000000000005</c:v>
                </c:pt>
                <c:pt idx="5">
                  <c:v>2473</c:v>
                </c:pt>
                <c:pt idx="6">
                  <c:v>9473.5</c:v>
                </c:pt>
                <c:pt idx="7">
                  <c:v>0</c:v>
                </c:pt>
                <c:pt idx="8">
                  <c:v>9166.6499999999942</c:v>
                </c:pt>
                <c:pt idx="9">
                  <c:v>11600.529999999999</c:v>
                </c:pt>
                <c:pt idx="10">
                  <c:v>2425</c:v>
                </c:pt>
                <c:pt idx="11">
                  <c:v>247.5</c:v>
                </c:pt>
                <c:pt idx="12">
                  <c:v>1982.8800000000019</c:v>
                </c:pt>
                <c:pt idx="13">
                  <c:v>25556.25</c:v>
                </c:pt>
              </c:numCache>
            </c:numRef>
          </c:val>
        </c:ser>
        <c:dLbls>
          <c:showLegendKey val="0"/>
          <c:showVal val="0"/>
          <c:showCatName val="0"/>
          <c:showSerName val="0"/>
          <c:showPercent val="0"/>
          <c:showBubbleSize val="0"/>
          <c:showLeaderLines val="1"/>
        </c:dLbls>
      </c:pie3D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17E043E-CB1F-4F88-B807-035142089481}" type="datetimeFigureOut">
              <a:rPr lang="en-US" smtClean="0"/>
              <a:t>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9A8298-807B-4825-8732-C830A1280042}" type="slidenum">
              <a:rPr lang="en-US" smtClean="0"/>
              <a:t>‹#›</a:t>
            </a:fld>
            <a:endParaRPr lang="en-US"/>
          </a:p>
        </p:txBody>
      </p:sp>
    </p:spTree>
    <p:extLst>
      <p:ext uri="{BB962C8B-B14F-4D97-AF65-F5344CB8AC3E}">
        <p14:creationId xmlns:p14="http://schemas.microsoft.com/office/powerpoint/2010/main" val="1613098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17E043E-CB1F-4F88-B807-035142089481}" type="datetimeFigureOut">
              <a:rPr lang="en-US" smtClean="0"/>
              <a:t>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9A8298-807B-4825-8732-C830A1280042}" type="slidenum">
              <a:rPr lang="en-US" smtClean="0"/>
              <a:t>‹#›</a:t>
            </a:fld>
            <a:endParaRPr lang="en-US"/>
          </a:p>
        </p:txBody>
      </p:sp>
    </p:spTree>
    <p:extLst>
      <p:ext uri="{BB962C8B-B14F-4D97-AF65-F5344CB8AC3E}">
        <p14:creationId xmlns:p14="http://schemas.microsoft.com/office/powerpoint/2010/main" val="21555899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17E043E-CB1F-4F88-B807-035142089481}" type="datetimeFigureOut">
              <a:rPr lang="en-US" smtClean="0"/>
              <a:t>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9A8298-807B-4825-8732-C830A1280042}" type="slidenum">
              <a:rPr lang="en-US" smtClean="0"/>
              <a:t>‹#›</a:t>
            </a:fld>
            <a:endParaRPr lang="en-US"/>
          </a:p>
        </p:txBody>
      </p:sp>
    </p:spTree>
    <p:extLst>
      <p:ext uri="{BB962C8B-B14F-4D97-AF65-F5344CB8AC3E}">
        <p14:creationId xmlns:p14="http://schemas.microsoft.com/office/powerpoint/2010/main" val="20120569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17E043E-CB1F-4F88-B807-035142089481}" type="datetimeFigureOut">
              <a:rPr lang="en-US" smtClean="0"/>
              <a:t>12/4/2017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9A8298-807B-4825-8732-C830A1280042}" type="slidenum">
              <a:rPr lang="en-US" smtClean="0"/>
              <a:t>‹#›</a:t>
            </a:fld>
            <a:endParaRPr lang="en-US"/>
          </a:p>
        </p:txBody>
      </p:sp>
    </p:spTree>
    <p:extLst>
      <p:ext uri="{BB962C8B-B14F-4D97-AF65-F5344CB8AC3E}">
        <p14:creationId xmlns:p14="http://schemas.microsoft.com/office/powerpoint/2010/main" val="33275978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17E043E-CB1F-4F88-B807-035142089481}" type="datetimeFigureOut">
              <a:rPr lang="en-US" smtClean="0"/>
              <a:t>12/4/2017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49A8298-807B-4825-8732-C830A1280042}" type="slidenum">
              <a:rPr lang="en-US" smtClean="0"/>
              <a:t>‹#›</a:t>
            </a:fld>
            <a:endParaRPr lang="en-US"/>
          </a:p>
        </p:txBody>
      </p:sp>
    </p:spTree>
    <p:extLst>
      <p:ext uri="{BB962C8B-B14F-4D97-AF65-F5344CB8AC3E}">
        <p14:creationId xmlns:p14="http://schemas.microsoft.com/office/powerpoint/2010/main" val="30384181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17E043E-CB1F-4F88-B807-035142089481}" type="datetimeFigureOut">
              <a:rPr lang="en-US" smtClean="0"/>
              <a:t>12/4/2017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49A8298-807B-4825-8732-C830A1280042}" type="slidenum">
              <a:rPr lang="en-US" smtClean="0"/>
              <a:t>‹#›</a:t>
            </a:fld>
            <a:endParaRPr lang="en-US"/>
          </a:p>
        </p:txBody>
      </p:sp>
    </p:spTree>
    <p:extLst>
      <p:ext uri="{BB962C8B-B14F-4D97-AF65-F5344CB8AC3E}">
        <p14:creationId xmlns:p14="http://schemas.microsoft.com/office/powerpoint/2010/main" val="18955919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7E043E-CB1F-4F88-B807-035142089481}" type="datetimeFigureOut">
              <a:rPr lang="en-US" smtClean="0"/>
              <a:t>12/4/2017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49A8298-807B-4825-8732-C830A1280042}" type="slidenum">
              <a:rPr lang="en-US" smtClean="0"/>
              <a:t>‹#›</a:t>
            </a:fld>
            <a:endParaRPr lang="en-US"/>
          </a:p>
        </p:txBody>
      </p:sp>
    </p:spTree>
    <p:extLst>
      <p:ext uri="{BB962C8B-B14F-4D97-AF65-F5344CB8AC3E}">
        <p14:creationId xmlns:p14="http://schemas.microsoft.com/office/powerpoint/2010/main" val="23018557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17E043E-CB1F-4F88-B807-035142089481}" type="datetimeFigureOut">
              <a:rPr lang="en-US" smtClean="0"/>
              <a:t>12/4/2017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9A8298-807B-4825-8732-C830A1280042}" type="slidenum">
              <a:rPr lang="en-US" smtClean="0"/>
              <a:t>‹#›</a:t>
            </a:fld>
            <a:endParaRPr lang="en-US"/>
          </a:p>
        </p:txBody>
      </p:sp>
    </p:spTree>
    <p:extLst>
      <p:ext uri="{BB962C8B-B14F-4D97-AF65-F5344CB8AC3E}">
        <p14:creationId xmlns:p14="http://schemas.microsoft.com/office/powerpoint/2010/main" val="1045785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17E043E-CB1F-4F88-B807-035142089481}" type="datetimeFigureOut">
              <a:rPr lang="en-US" smtClean="0"/>
              <a:t>12/4/2017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9A8298-807B-4825-8732-C830A1280042}" type="slidenum">
              <a:rPr lang="en-US" smtClean="0"/>
              <a:t>‹#›</a:t>
            </a:fld>
            <a:endParaRPr lang="en-US"/>
          </a:p>
        </p:txBody>
      </p:sp>
    </p:spTree>
    <p:extLst>
      <p:ext uri="{BB962C8B-B14F-4D97-AF65-F5344CB8AC3E}">
        <p14:creationId xmlns:p14="http://schemas.microsoft.com/office/powerpoint/2010/main" val="22899324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17E043E-CB1F-4F88-B807-035142089481}" type="datetimeFigureOut">
              <a:rPr lang="en-US" smtClean="0"/>
              <a:t>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9A8298-807B-4825-8732-C830A1280042}" type="slidenum">
              <a:rPr lang="en-US" smtClean="0"/>
              <a:t>‹#›</a:t>
            </a:fld>
            <a:endParaRPr lang="en-US"/>
          </a:p>
        </p:txBody>
      </p:sp>
    </p:spTree>
    <p:extLst>
      <p:ext uri="{BB962C8B-B14F-4D97-AF65-F5344CB8AC3E}">
        <p14:creationId xmlns:p14="http://schemas.microsoft.com/office/powerpoint/2010/main" val="29304090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17E043E-CB1F-4F88-B807-035142089481}" type="datetimeFigureOut">
              <a:rPr lang="en-US" smtClean="0"/>
              <a:t>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9A8298-807B-4825-8732-C830A1280042}"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956134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17E043E-CB1F-4F88-B807-035142089481}" type="datetimeFigureOut">
              <a:rPr lang="en-US" smtClean="0"/>
              <a:t>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9A8298-807B-4825-8732-C830A1280042}" type="slidenum">
              <a:rPr lang="en-US" smtClean="0"/>
              <a:t>‹#›</a:t>
            </a:fld>
            <a:endParaRPr lang="en-US"/>
          </a:p>
        </p:txBody>
      </p:sp>
    </p:spTree>
    <p:extLst>
      <p:ext uri="{BB962C8B-B14F-4D97-AF65-F5344CB8AC3E}">
        <p14:creationId xmlns:p14="http://schemas.microsoft.com/office/powerpoint/2010/main" val="41012951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17E043E-CB1F-4F88-B807-035142089481}" type="datetimeFigureOut">
              <a:rPr lang="en-US" smtClean="0"/>
              <a:t>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9A8298-807B-4825-8732-C830A1280042}"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9398688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17E043E-CB1F-4F88-B807-035142089481}" type="datetimeFigureOut">
              <a:rPr lang="en-US" smtClean="0"/>
              <a:t>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9A8298-807B-4825-8732-C830A1280042}" type="slidenum">
              <a:rPr lang="en-US" smtClean="0"/>
              <a:t>‹#›</a:t>
            </a:fld>
            <a:endParaRPr lang="en-US"/>
          </a:p>
        </p:txBody>
      </p:sp>
    </p:spTree>
    <p:extLst>
      <p:ext uri="{BB962C8B-B14F-4D97-AF65-F5344CB8AC3E}">
        <p14:creationId xmlns:p14="http://schemas.microsoft.com/office/powerpoint/2010/main" val="15837328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17E043E-CB1F-4F88-B807-035142089481}" type="datetimeFigureOut">
              <a:rPr lang="en-US" smtClean="0"/>
              <a:t>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9A8298-807B-4825-8732-C830A1280042}" type="slidenum">
              <a:rPr lang="en-US" smtClean="0"/>
              <a:t>‹#›</a:t>
            </a:fld>
            <a:endParaRPr lang="en-US"/>
          </a:p>
        </p:txBody>
      </p:sp>
    </p:spTree>
    <p:extLst>
      <p:ext uri="{BB962C8B-B14F-4D97-AF65-F5344CB8AC3E}">
        <p14:creationId xmlns:p14="http://schemas.microsoft.com/office/powerpoint/2010/main" val="22533886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17E043E-CB1F-4F88-B807-035142089481}" type="datetimeFigureOut">
              <a:rPr lang="en-US" smtClean="0"/>
              <a:t>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9A8298-807B-4825-8732-C830A1280042}" type="slidenum">
              <a:rPr lang="en-US" smtClean="0"/>
              <a:t>‹#›</a:t>
            </a:fld>
            <a:endParaRPr lang="en-US"/>
          </a:p>
        </p:txBody>
      </p:sp>
    </p:spTree>
    <p:extLst>
      <p:ext uri="{BB962C8B-B14F-4D97-AF65-F5344CB8AC3E}">
        <p14:creationId xmlns:p14="http://schemas.microsoft.com/office/powerpoint/2010/main" val="28060554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17E043E-CB1F-4F88-B807-035142089481}" type="datetimeFigureOut">
              <a:rPr lang="en-US" smtClean="0"/>
              <a:t>12/4/2017</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749A8298-807B-4825-8732-C830A1280042}" type="slidenum">
              <a:rPr lang="en-US" smtClean="0"/>
              <a:t>‹#›</a:t>
            </a:fld>
            <a:endParaRPr lang="en-US"/>
          </a:p>
        </p:txBody>
      </p:sp>
    </p:spTree>
    <p:extLst>
      <p:ext uri="{BB962C8B-B14F-4D97-AF65-F5344CB8AC3E}">
        <p14:creationId xmlns:p14="http://schemas.microsoft.com/office/powerpoint/2010/main" val="1461075869"/>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Stock </a:t>
            </a:r>
            <a:r>
              <a:rPr lang="en-US" dirty="0"/>
              <a:t>M</a:t>
            </a:r>
            <a:r>
              <a:rPr lang="en-US" dirty="0" smtClean="0"/>
              <a:t>arket </a:t>
            </a:r>
            <a:endParaRPr lang="en-US" dirty="0"/>
          </a:p>
        </p:txBody>
      </p:sp>
      <p:sp>
        <p:nvSpPr>
          <p:cNvPr id="3" name="Subtitle 2"/>
          <p:cNvSpPr>
            <a:spLocks noGrp="1"/>
          </p:cNvSpPr>
          <p:nvPr>
            <p:ph type="subTitle" idx="1"/>
          </p:nvPr>
        </p:nvSpPr>
        <p:spPr/>
        <p:txBody>
          <a:bodyPr>
            <a:normAutofit lnSpcReduction="10000"/>
          </a:bodyPr>
          <a:lstStyle/>
          <a:p>
            <a:r>
              <a:rPr lang="en-US" dirty="0" smtClean="0"/>
              <a:t>Name </a:t>
            </a:r>
          </a:p>
          <a:p>
            <a:r>
              <a:rPr lang="en-US" dirty="0" smtClean="0"/>
              <a:t>Institution</a:t>
            </a:r>
          </a:p>
          <a:p>
            <a:r>
              <a:rPr lang="en-US" dirty="0" smtClean="0"/>
              <a:t>Date</a:t>
            </a:r>
          </a:p>
          <a:p>
            <a:endParaRPr lang="en-US" dirty="0"/>
          </a:p>
        </p:txBody>
      </p:sp>
    </p:spTree>
    <p:extLst>
      <p:ext uri="{BB962C8B-B14F-4D97-AF65-F5344CB8AC3E}">
        <p14:creationId xmlns:p14="http://schemas.microsoft.com/office/powerpoint/2010/main" val="3342406883"/>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Strategy used</a:t>
            </a:r>
            <a:endParaRPr lang="en-US" dirty="0"/>
          </a:p>
        </p:txBody>
      </p:sp>
      <p:sp>
        <p:nvSpPr>
          <p:cNvPr id="3" name="Content Placeholder 2"/>
          <p:cNvSpPr>
            <a:spLocks noGrp="1"/>
          </p:cNvSpPr>
          <p:nvPr>
            <p:ph idx="1"/>
          </p:nvPr>
        </p:nvSpPr>
        <p:spPr/>
        <p:txBody>
          <a:bodyPr/>
          <a:lstStyle/>
          <a:p>
            <a:r>
              <a:rPr lang="en-US" dirty="0" smtClean="0"/>
              <a:t>Spend at least 80% of the funds allocated to purchase the stocks and 20% purchase the stocks best performing in the market with time such stocks whose dividends have been declared such as SEB.</a:t>
            </a:r>
            <a:endParaRPr lang="en-US" dirty="0"/>
          </a:p>
          <a:p>
            <a:r>
              <a:rPr lang="en-US" dirty="0" smtClean="0"/>
              <a:t>Sell the stocks whose prices with stagnant prices and decreases but do careful analysis on the factors influencing the prices changes such as how holidays may affect the stocks.</a:t>
            </a:r>
            <a:endParaRPr lang="en-US" dirty="0"/>
          </a:p>
        </p:txBody>
      </p:sp>
    </p:spTree>
    <p:extLst>
      <p:ext uri="{BB962C8B-B14F-4D97-AF65-F5344CB8AC3E}">
        <p14:creationId xmlns:p14="http://schemas.microsoft.com/office/powerpoint/2010/main" val="3144507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Portfolio stocks invested</a:t>
            </a:r>
            <a:endParaRPr lang="en-US" b="1" dirty="0"/>
          </a:p>
        </p:txBody>
      </p:sp>
      <p:sp>
        <p:nvSpPr>
          <p:cNvPr id="3" name="Text Placeholder 2"/>
          <p:cNvSpPr>
            <a:spLocks noGrp="1"/>
          </p:cNvSpPr>
          <p:nvPr>
            <p:ph type="body" idx="1"/>
          </p:nvPr>
        </p:nvSpPr>
        <p:spPr/>
        <p:txBody>
          <a:bodyPr>
            <a:normAutofit/>
          </a:bodyPr>
          <a:lstStyle/>
          <a:p>
            <a:r>
              <a:rPr lang="en-US" dirty="0" smtClean="0"/>
              <a:t>Portfolio analysis</a:t>
            </a:r>
            <a:endParaRPr lang="en-US" dirty="0"/>
          </a:p>
        </p:txBody>
      </p:sp>
      <p:sp>
        <p:nvSpPr>
          <p:cNvPr id="4" name="Content Placeholder 3"/>
          <p:cNvSpPr>
            <a:spLocks noGrp="1"/>
          </p:cNvSpPr>
          <p:nvPr>
            <p:ph sz="half" idx="2"/>
          </p:nvPr>
        </p:nvSpPr>
        <p:spPr/>
        <p:txBody>
          <a:bodyPr>
            <a:normAutofit/>
          </a:bodyPr>
          <a:lstStyle/>
          <a:p>
            <a:r>
              <a:rPr lang="en-US" dirty="0" smtClean="0"/>
              <a:t>Every investor in the stock market has to carefully analyze how stocks are performing in the market. He or she has a role to examine the factors that may influence changes in the prices of stocks for instance political climate, holiday periods and company financial </a:t>
            </a:r>
            <a:r>
              <a:rPr lang="en-US" dirty="0" err="1" smtClean="0"/>
              <a:t>perfomances</a:t>
            </a:r>
            <a:r>
              <a:rPr lang="en-US" dirty="0" smtClean="0"/>
              <a:t> for instance Christmas breaks among others. </a:t>
            </a:r>
          </a:p>
          <a:p>
            <a:endParaRPr lang="en-US" dirty="0"/>
          </a:p>
        </p:txBody>
      </p:sp>
      <p:sp>
        <p:nvSpPr>
          <p:cNvPr id="5" name="Text Placeholder 4"/>
          <p:cNvSpPr>
            <a:spLocks noGrp="1"/>
          </p:cNvSpPr>
          <p:nvPr>
            <p:ph type="body" sz="quarter" idx="3"/>
          </p:nvPr>
        </p:nvSpPr>
        <p:spPr/>
        <p:txBody>
          <a:bodyPr>
            <a:normAutofit/>
          </a:bodyPr>
          <a:lstStyle/>
          <a:p>
            <a:r>
              <a:rPr lang="en-US" dirty="0" smtClean="0"/>
              <a:t>Stocks portfolio</a:t>
            </a:r>
            <a:endParaRPr lang="en-US" dirty="0"/>
          </a:p>
        </p:txBody>
      </p:sp>
      <p:sp>
        <p:nvSpPr>
          <p:cNvPr id="6" name="Content Placeholder 5"/>
          <p:cNvSpPr>
            <a:spLocks noGrp="1"/>
          </p:cNvSpPr>
          <p:nvPr>
            <p:ph sz="quarter" idx="4"/>
          </p:nvPr>
        </p:nvSpPr>
        <p:spPr/>
        <p:txBody>
          <a:bodyPr>
            <a:normAutofit/>
          </a:bodyPr>
          <a:lstStyle/>
          <a:p>
            <a:pPr marL="0" indent="0">
              <a:buNone/>
            </a:pPr>
            <a:r>
              <a:rPr lang="en-US" b="0" dirty="0" smtClean="0"/>
              <a:t>During the period I managed a portfolio of the following publicly traded stocks</a:t>
            </a:r>
          </a:p>
          <a:p>
            <a:pPr marL="0" indent="0">
              <a:buNone/>
            </a:pPr>
            <a:r>
              <a:rPr lang="en-US" dirty="0" smtClean="0"/>
              <a:t>1. TSN		2. LTD		3. PYPL</a:t>
            </a:r>
          </a:p>
          <a:p>
            <a:pPr marL="0" indent="0">
              <a:buNone/>
            </a:pPr>
            <a:r>
              <a:rPr lang="en-US" dirty="0" smtClean="0"/>
              <a:t>4. NDAQ 	5. BAC		6. NVDA</a:t>
            </a:r>
          </a:p>
          <a:p>
            <a:pPr marL="0" indent="0">
              <a:buNone/>
            </a:pPr>
            <a:r>
              <a:rPr lang="en-US" dirty="0" smtClean="0"/>
              <a:t>7. </a:t>
            </a:r>
            <a:r>
              <a:rPr lang="en-US" dirty="0" smtClean="0"/>
              <a:t>MSFT 	8. SEB		9.AMZN</a:t>
            </a:r>
          </a:p>
          <a:p>
            <a:pPr marL="0" indent="0">
              <a:buNone/>
            </a:pPr>
            <a:r>
              <a:rPr lang="en-US" dirty="0" smtClean="0"/>
              <a:t>10. CMG	11.LUV	12.GOLD</a:t>
            </a:r>
          </a:p>
          <a:p>
            <a:pPr marL="0" indent="0">
              <a:buNone/>
            </a:pPr>
            <a:r>
              <a:rPr lang="en-US" dirty="0" smtClean="0"/>
              <a:t>13. GOL</a:t>
            </a:r>
          </a:p>
          <a:p>
            <a:endParaRPr lang="en-US" dirty="0"/>
          </a:p>
        </p:txBody>
      </p:sp>
    </p:spTree>
    <p:extLst>
      <p:ext uri="{BB962C8B-B14F-4D97-AF65-F5344CB8AC3E}">
        <p14:creationId xmlns:p14="http://schemas.microsoft.com/office/powerpoint/2010/main" val="10507741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Best performing stocks</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The best performing stock from my portfolio  was AAPL. Initially the stocks prices declined causing a major drop in my portfolio during the period. I purchased it at $159 per share and it saw a drastic decline in the prices to $155. however, its share prices increased to $172 at the end of the period. I regret why I chose to sell some of the stocks during the period.</a:t>
            </a:r>
          </a:p>
          <a:p>
            <a:pPr marL="0" indent="0">
              <a:buNone/>
            </a:pPr>
            <a:r>
              <a:rPr lang="en-US" dirty="0" smtClean="0"/>
              <a:t>SEB was also performing well in the market despite its huge prices. Its dividends were also declared at a prices of $1.50.</a:t>
            </a:r>
            <a:endParaRPr lang="en-US" dirty="0"/>
          </a:p>
        </p:txBody>
      </p:sp>
    </p:spTree>
    <p:extLst>
      <p:ext uri="{BB962C8B-B14F-4D97-AF65-F5344CB8AC3E}">
        <p14:creationId xmlns:p14="http://schemas.microsoft.com/office/powerpoint/2010/main" val="29050460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 faced</a:t>
            </a:r>
            <a:endParaRPr lang="en-US" dirty="0"/>
          </a:p>
        </p:txBody>
      </p:sp>
      <p:sp>
        <p:nvSpPr>
          <p:cNvPr id="3" name="Content Placeholder 2"/>
          <p:cNvSpPr>
            <a:spLocks noGrp="1"/>
          </p:cNvSpPr>
          <p:nvPr>
            <p:ph idx="1"/>
          </p:nvPr>
        </p:nvSpPr>
        <p:spPr/>
        <p:txBody>
          <a:bodyPr/>
          <a:lstStyle/>
          <a:p>
            <a:r>
              <a:rPr lang="en-US" dirty="0" smtClean="0"/>
              <a:t>Trading in stocks requires an individual to have adequate knowledge and skills the field. This is because one can be able to make huge losses at the same time make huge profits.</a:t>
            </a:r>
          </a:p>
          <a:p>
            <a:r>
              <a:rPr lang="en-US" dirty="0" smtClean="0"/>
              <a:t>Since I do not posses the skills and much knowledge on the stocks market I was not in position to make profit from the stocks but a loss of $13000. </a:t>
            </a:r>
            <a:endParaRPr lang="en-US" dirty="0"/>
          </a:p>
          <a:p>
            <a:r>
              <a:rPr lang="en-US" dirty="0" smtClean="0"/>
              <a:t>Its my personal priority and duty  to carry on trading until I fully understand how the stock market works.</a:t>
            </a:r>
          </a:p>
        </p:txBody>
      </p:sp>
    </p:spTree>
    <p:extLst>
      <p:ext uri="{BB962C8B-B14F-4D97-AF65-F5344CB8AC3E}">
        <p14:creationId xmlns:p14="http://schemas.microsoft.com/office/powerpoint/2010/main" val="29357951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Stocks market</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87425562"/>
              </p:ext>
            </p:extLst>
          </p:nvPr>
        </p:nvGraphicFramePr>
        <p:xfrm>
          <a:off x="677863" y="2160588"/>
          <a:ext cx="8596312" cy="388143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4974499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46</TotalTime>
  <Words>350</Words>
  <Application>Microsoft Office PowerPoint</Application>
  <PresentationFormat>Widescreen</PresentationFormat>
  <Paragraphs>26</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Trebuchet MS</vt:lpstr>
      <vt:lpstr>Wingdings 3</vt:lpstr>
      <vt:lpstr>Facet</vt:lpstr>
      <vt:lpstr>Stock Market </vt:lpstr>
      <vt:lpstr>Strategy used</vt:lpstr>
      <vt:lpstr>Portfolio stocks invested</vt:lpstr>
      <vt:lpstr>Best performing stocks</vt:lpstr>
      <vt:lpstr>Challenges faced</vt:lpstr>
      <vt:lpstr>Stocks market</vt:lpstr>
    </vt:vector>
  </TitlesOfParts>
  <Company>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Daggy</dc:creator>
  <cp:lastModifiedBy>Daggy</cp:lastModifiedBy>
  <cp:revision>8</cp:revision>
  <dcterms:created xsi:type="dcterms:W3CDTF">2017-12-04T02:23:49Z</dcterms:created>
  <dcterms:modified xsi:type="dcterms:W3CDTF">2017-12-04T03:10:13Z</dcterms:modified>
</cp:coreProperties>
</file>